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Old Standard TT" pitchFamily="2" charset="77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>
      <p:cViewPr varScale="1">
        <p:scale>
          <a:sx n="125" d="100"/>
          <a:sy n="125" d="100"/>
        </p:scale>
        <p:origin x="7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0de6bb0a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0de6bb0a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13bb10c0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13bb10c0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3bb10c0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3bb10c0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de6bb0a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de6bb0a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to Right, Top to Bottom: Pusher Plate, Servo, Pusher Base, Force Transfer Rod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0de6bb0a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0de6bb0a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de6bb0a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0de6bb0a2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13bb10c0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13bb10c0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de6bb0a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de6bb0a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13bb10c0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13bb10c0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de6bb0a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de6bb0a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13bb10c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13bb10c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0de6bb0a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0de6bb0a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de6bb0a2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de6bb0a2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13bb10c0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13bb10c0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0de6bb0a2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0de6bb0a2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134f56d1c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134f56d1c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134f56d1c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134f56d1c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134f56d1c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134f56d1c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134f56d1c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134f56d1c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134f56d1c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134f56d1c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134f56d1c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134f56d1c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13bb10c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13bb10c0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134f56d1c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134f56d1c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134f56d1c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134f56d1c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13bb10c0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13bb10c0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13bb10c0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13bb10c0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de6bb0a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de6bb0a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0de6bb0a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0de6bb0a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0de6bb0a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0de6bb0a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de6bb0a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de6bb0a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13bb10c0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13bb10c0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made 45 individual frames for this animation. It was not fun.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-Devin Ho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13bb10c0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13bb10c0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de6bb0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de6bb0a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134075" y="0"/>
            <a:ext cx="10098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evJKNi5-uzAFd9b_mFqu66-lwdz0pqt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XFixTZ9fWFmKMyd-JwGpdbr5YeQpIjw/vie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63850" y="-125800"/>
            <a:ext cx="8876400" cy="26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Family Friendly Pharmaceuticals: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Automatic Medication Dispenser</a:t>
            </a:r>
            <a:endParaRPr sz="4800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l="3484" t="24480" r="70219" b="14365"/>
          <a:stretch/>
        </p:blipFill>
        <p:spPr>
          <a:xfrm>
            <a:off x="334400" y="614975"/>
            <a:ext cx="1504826" cy="11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134075" y="0"/>
            <a:ext cx="10098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61825" y="423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Designs - Pusher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l="21769" t="20843" r="25030" b="4395"/>
          <a:stretch/>
        </p:blipFill>
        <p:spPr>
          <a:xfrm>
            <a:off x="1551813" y="600000"/>
            <a:ext cx="5940627" cy="438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261825" y="423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Designs - Pusher Actuation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88" y="655500"/>
            <a:ext cx="8194425" cy="4302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261825" y="423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Designs - Pusher Actuation (Slower)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" y="655500"/>
            <a:ext cx="8194425" cy="4302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261825" y="42300"/>
            <a:ext cx="88821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Designs - Pusher</a:t>
            </a:r>
            <a:endParaRPr sz="1500"/>
          </a:p>
        </p:txBody>
      </p:sp>
      <p:grpSp>
        <p:nvGrpSpPr>
          <p:cNvPr id="144" name="Google Shape;144;p25"/>
          <p:cNvGrpSpPr/>
          <p:nvPr/>
        </p:nvGrpSpPr>
        <p:grpSpPr>
          <a:xfrm>
            <a:off x="565678" y="621009"/>
            <a:ext cx="8012627" cy="4334652"/>
            <a:chOff x="879300" y="462650"/>
            <a:chExt cx="8114875" cy="4416354"/>
          </a:xfrm>
        </p:grpSpPr>
        <p:pic>
          <p:nvPicPr>
            <p:cNvPr id="145" name="Google Shape;14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8449" y="2670828"/>
              <a:ext cx="4125725" cy="220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9300" y="2670825"/>
              <a:ext cx="3989151" cy="220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5"/>
            <p:cNvPicPr preferRelativeResize="0"/>
            <p:nvPr/>
          </p:nvPicPr>
          <p:blipFill rotWithShape="1">
            <a:blip r:embed="rId5">
              <a:alphaModFix/>
            </a:blip>
            <a:srcRect l="3306"/>
            <a:stretch/>
          </p:blipFill>
          <p:spPr>
            <a:xfrm>
              <a:off x="879300" y="462650"/>
              <a:ext cx="3989149" cy="220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68450" y="462650"/>
              <a:ext cx="4125725" cy="2208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Designs - Base Plate</a:t>
            </a:r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Plate Dimensions: 179mm x 152mm x 2mm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Indentation Depth: 1mm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Arduino Indent Dimensions: 2 in diameter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Breadboard Dimensions: 85mm x 55mm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Pusher Dimensions Main Part: 70mm x 1.25 in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Pusher Dimensions Minor Part: 1mm x 1mm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800" y="993037"/>
            <a:ext cx="3469375" cy="37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Designs - Pill Holders</a:t>
            </a:r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3311050" y="1773850"/>
            <a:ext cx="24450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Height: 20mm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Depth: 10mm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Width: 30mm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Prong Length: 2mm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975" y="928798"/>
            <a:ext cx="6864726" cy="28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l="19693" t="16503" r="3259" b="6448"/>
          <a:stretch/>
        </p:blipFill>
        <p:spPr>
          <a:xfrm>
            <a:off x="-1209725" y="1290801"/>
            <a:ext cx="6521076" cy="270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Assembly</a:t>
            </a:r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Product Fully Assembled 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t="13754" b="15892"/>
          <a:stretch/>
        </p:blipFill>
        <p:spPr>
          <a:xfrm>
            <a:off x="2643188" y="1171600"/>
            <a:ext cx="3857626" cy="36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Features in Demo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implemented &amp; planned: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Controls rotation of servo to push &amp; retract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(Timed Mode) Run scheduled pushes based on internal timer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(Timed Mode) Display progress bars using NeoPixels on the 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(Manual Mode) Use buttons to control pushes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XXX (Software)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YYY (Pusher Design and Animations)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ZZZ (Wiring and Hardware)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BBB (Base-plate and Pill Holder Design)</a:t>
            </a:r>
            <a:endParaRPr sz="2400"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Product (Manual Operation)</a:t>
            </a:r>
            <a:endParaRPr/>
          </a:p>
        </p:txBody>
      </p:sp>
      <p:pic>
        <p:nvPicPr>
          <p:cNvPr id="198" name="Google Shape;198;p32" title="IMG_044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75" y="1058225"/>
            <a:ext cx="6720845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Product (Timed Operation)</a:t>
            </a:r>
            <a:endParaRPr/>
          </a:p>
        </p:txBody>
      </p:sp>
      <p:pic>
        <p:nvPicPr>
          <p:cNvPr id="205" name="Google Shape;205;p33" title="IMG_044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75" y="1058225"/>
            <a:ext cx="6720845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35"/>
          <p:cNvGrpSpPr/>
          <p:nvPr/>
        </p:nvGrpSpPr>
        <p:grpSpPr>
          <a:xfrm>
            <a:off x="-75" y="-1712854"/>
            <a:ext cx="9715300" cy="7907795"/>
            <a:chOff x="-75" y="-1712854"/>
            <a:chExt cx="9715300" cy="7907795"/>
          </a:xfrm>
        </p:grpSpPr>
        <p:sp>
          <p:nvSpPr>
            <p:cNvPr id="218" name="Google Shape;218;p35"/>
            <p:cNvSpPr/>
            <p:nvPr/>
          </p:nvSpPr>
          <p:spPr>
            <a:xfrm>
              <a:off x="-75" y="0"/>
              <a:ext cx="9144000" cy="51714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 flipH="1">
              <a:off x="2497682" y="-13094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 txBox="1"/>
            <p:nvPr/>
          </p:nvSpPr>
          <p:spPr>
            <a:xfrm>
              <a:off x="6928225" y="-1712854"/>
              <a:ext cx="2787000" cy="57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displayColors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Translate the gauges in the ServoObjects into NeoPixel values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(servoA2Object.getGreens())):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reds[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blues[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NeoPixels and show them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pixels[i] = (reds[i], greens[i], blues[i])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pixels.show()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loop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from switch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motionIsOn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not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switch.value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business logic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motionIsOn: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buttonD4.value: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A2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pushServoA2()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buttonD5.value: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A3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pushServoA3()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Return to default colors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Retract servos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retractServosWithoutWait()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time.sleep(REFRESH_DURATION)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21" name="Google Shape;221;p35"/>
            <p:cNvSpPr/>
            <p:nvPr/>
          </p:nvSpPr>
          <p:spPr>
            <a:xfrm flipH="1">
              <a:off x="4791885" y="-11570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 txBox="1"/>
            <p:nvPr/>
          </p:nvSpPr>
          <p:spPr>
            <a:xfrm>
              <a:off x="4756150" y="-1349944"/>
              <a:ext cx="2500500" cy="6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servoA2Object = ServoObject(servoA2, SERVO_A2_SCHEDULE, INITIAL_ANGLE_A2)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servoA3Object = ServoObject(servoA3, SERVO_A3_SCHEDULE, INITIAL_ANGLE_A3)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reds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greens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blues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- Return values: countdown duration of each task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 + SERVO_SPAN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23" name="Google Shape;223;p35"/>
            <p:cNvSpPr/>
            <p:nvPr/>
          </p:nvSpPr>
          <p:spPr>
            <a:xfrm flipH="1">
              <a:off x="6974705" y="-1012859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 txBox="1"/>
            <p:nvPr/>
          </p:nvSpPr>
          <p:spPr>
            <a:xfrm>
              <a:off x="2448362" y="-933062"/>
              <a:ext cx="2647200" cy="59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startNextTaskCountdown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duration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(TASKS)):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runNextTask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 MUST RETURN COUNTDOWN DURATION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.startNextTaskCountdown(TASKS[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updateTime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-= REFRESH_DURATION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servoStartScheduledWait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pushServo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25" name="Google Shape;225;p35"/>
            <p:cNvSpPr txBox="1"/>
            <p:nvPr/>
          </p:nvSpPr>
          <p:spPr>
            <a:xfrm>
              <a:off x="0" y="-102093"/>
              <a:ext cx="2867700" cy="61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time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random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digitalio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pulseio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board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neopixel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adafruit_motor.servo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Hardware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pixels = neopixel.NeoPixel(board.NEOPIXEL,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brightness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auto_write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 = digitalio.DigitalInOut(board.D13)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led.direction = digitalio.Direction.OUTPUT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led.value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sz="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 = digitalio.DigitalInOut(board.D7)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switch.pull = digitalio.Pull.UP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 = digitalio.DigitalInOut(board.D4)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 = digitalio.DigitalInOut(board.D5)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 = adafruit_motor.servo.Servo(pulseio.PWMOut(board.A2,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 = adafruit_motor.servo.Servo(pulseio.PWMOut(board.A3,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User designated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SERVO_A2_SCHEDULE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A2,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SERVO_A3_SCHEDULE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A3,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Technical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INITIAL_ANGLE_A2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164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INITIAL_ANGLE_A3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114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SERVO_SPAN = -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How much the servos should turn (degrees)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initating a servo push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initiating a servo retract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REFRESH_DURATION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between each update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6"/>
          <p:cNvGrpSpPr/>
          <p:nvPr/>
        </p:nvGrpSpPr>
        <p:grpSpPr>
          <a:xfrm>
            <a:off x="-75" y="-1712854"/>
            <a:ext cx="9715300" cy="7907795"/>
            <a:chOff x="-75" y="-1712854"/>
            <a:chExt cx="9715300" cy="7907795"/>
          </a:xfrm>
        </p:grpSpPr>
        <p:sp>
          <p:nvSpPr>
            <p:cNvPr id="231" name="Google Shape;231;p36"/>
            <p:cNvSpPr/>
            <p:nvPr/>
          </p:nvSpPr>
          <p:spPr>
            <a:xfrm>
              <a:off x="-75" y="0"/>
              <a:ext cx="9144000" cy="51714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6"/>
            <p:cNvSpPr/>
            <p:nvPr/>
          </p:nvSpPr>
          <p:spPr>
            <a:xfrm flipH="1">
              <a:off x="2497682" y="-13094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6"/>
            <p:cNvSpPr txBox="1"/>
            <p:nvPr/>
          </p:nvSpPr>
          <p:spPr>
            <a:xfrm>
              <a:off x="6928225" y="-1712854"/>
              <a:ext cx="2787000" cy="57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displayColors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Translate the gauges in the ServoObjects into NeoPixel values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(servoA2Object.getGreens())):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reds[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blues[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NeoPixels and show them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pixels[i] = (reds[i], greens[i], blues[i])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pixels.show()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loop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from switch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motionIsOn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not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switch.value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business logic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motionIsOn: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buttonD4.value: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A2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pushServoA2()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buttonD5.value: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A3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pushServoA3()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Return to default colors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Retract servos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retractServosWithoutWait()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time.sleep(REFRESH_DURATION)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flipH="1">
              <a:off x="4791885" y="-11570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6"/>
            <p:cNvSpPr txBox="1"/>
            <p:nvPr/>
          </p:nvSpPr>
          <p:spPr>
            <a:xfrm>
              <a:off x="4756150" y="-1349944"/>
              <a:ext cx="2500500" cy="6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servoA2Object = ServoObject(servoA2, SERVO_A2_SCHEDULE, INITIAL_ANGLE_A2)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servoA3Object = ServoObject(servoA3, SERVO_A3_SCHEDULE, INITIAL_ANGLE_A3)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reds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greens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blues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- Return values: countdown duration of each task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 + SERVO_SPAN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flipH="1">
              <a:off x="6974705" y="-1012859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6"/>
            <p:cNvSpPr txBox="1"/>
            <p:nvPr/>
          </p:nvSpPr>
          <p:spPr>
            <a:xfrm>
              <a:off x="2448362" y="-933062"/>
              <a:ext cx="2647200" cy="59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startNextTaskCountdown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duration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(TASKS)):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runNextTask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 MUST RETURN COUNTDOWN DURATION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.startNextTaskCountdown(TASKS[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updateTime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-= REFRESH_DURATION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servoStartScheduledWait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pushServo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38" name="Google Shape;238;p36"/>
            <p:cNvSpPr txBox="1"/>
            <p:nvPr/>
          </p:nvSpPr>
          <p:spPr>
            <a:xfrm>
              <a:off x="0" y="-102093"/>
              <a:ext cx="2867700" cy="61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time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random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digitalio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pulseio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board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neopixel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adafruit_motor.servo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Hardware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pixels = neopixel.NeoPixel(board.NEOPIXEL,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brightness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auto_write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 = digitalio.DigitalInOut(board.D13)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led.direction = digitalio.Direction.OUTPUT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led.value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sz="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 = digitalio.DigitalInOut(board.D7)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switch.pull = digitalio.Pull.UP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 = digitalio.DigitalInOut(board.D4)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 = digitalio.DigitalInOut(board.D5)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 = adafruit_motor.servo.Servo(pulseio.PWMOut(board.A2,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 = adafruit_motor.servo.Servo(pulseio.PWMOut(board.A3,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User designated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SERVO_A2_SCHEDULE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A2,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SERVO_A3_SCHEDULE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A3,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Technical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INITIAL_ANGLE_A2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164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INITIAL_ANGLE_A3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114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SERVO_SPAN = -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How much the servos should turn (degrees)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initating a servo push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initiating a servo retract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REFRESH_DURATION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between each update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239" name="Google Shape;239;p36"/>
          <p:cNvSpPr/>
          <p:nvPr/>
        </p:nvSpPr>
        <p:spPr>
          <a:xfrm>
            <a:off x="7013875" y="1575050"/>
            <a:ext cx="2091600" cy="35685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6937682" y="1229740"/>
            <a:ext cx="1706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  <a:highlight>
                  <a:srgbClr val="000000"/>
                </a:highlight>
              </a:rPr>
              <a:t>Main while loop</a:t>
            </a:r>
            <a:endParaRPr b="1">
              <a:solidFill>
                <a:srgbClr val="00FF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7"/>
          <p:cNvGrpSpPr/>
          <p:nvPr/>
        </p:nvGrpSpPr>
        <p:grpSpPr>
          <a:xfrm>
            <a:off x="-75" y="-1712854"/>
            <a:ext cx="9715300" cy="7907795"/>
            <a:chOff x="-75" y="-1712854"/>
            <a:chExt cx="9715300" cy="7907795"/>
          </a:xfrm>
        </p:grpSpPr>
        <p:sp>
          <p:nvSpPr>
            <p:cNvPr id="246" name="Google Shape;246;p37"/>
            <p:cNvSpPr/>
            <p:nvPr/>
          </p:nvSpPr>
          <p:spPr>
            <a:xfrm>
              <a:off x="-75" y="0"/>
              <a:ext cx="9144000" cy="51714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 flipH="1">
              <a:off x="2497682" y="-13094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7"/>
            <p:cNvSpPr txBox="1"/>
            <p:nvPr/>
          </p:nvSpPr>
          <p:spPr>
            <a:xfrm>
              <a:off x="6928225" y="-1712854"/>
              <a:ext cx="2787000" cy="57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displayColors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Translate the gauges in the ServoObjects into NeoPixel values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(servoA2Object.getGreens())):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reds[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blues[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NeoPixels and show them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pixels[i] = (reds[i], greens[i], blues[i])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pixels.show()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loop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from switch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motionIsOn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not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switch.value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business logic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motionIsOn: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buttonD4.value: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A2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pushServoA2()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buttonD5.value: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A3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pushServoA3()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Return to default colors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Retract servos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retractServosWithoutWait()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time.sleep(REFRESH_DURATION)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 flipH="1">
              <a:off x="4791885" y="-11570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7"/>
            <p:cNvSpPr txBox="1"/>
            <p:nvPr/>
          </p:nvSpPr>
          <p:spPr>
            <a:xfrm>
              <a:off x="4756150" y="-1349944"/>
              <a:ext cx="2500500" cy="6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servoA2Object = ServoObject(servoA2, SERVO_A2_SCHEDULE, INITIAL_ANGLE_A2)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servoA3Object = ServoObject(servoA3, SERVO_A3_SCHEDULE, INITIAL_ANGLE_A3)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reds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greens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blues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- Return values: countdown duration of each task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 + SERVO_SPAN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 flipH="1">
              <a:off x="6974705" y="-1012859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7"/>
            <p:cNvSpPr txBox="1"/>
            <p:nvPr/>
          </p:nvSpPr>
          <p:spPr>
            <a:xfrm>
              <a:off x="2448362" y="-933062"/>
              <a:ext cx="2647200" cy="59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startNextTaskCountdown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duration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(TASKS)):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runNextTask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 MUST RETURN COUNTDOWN DURATION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.startNextTaskCountdown(TASKS[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updateTime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-= REFRESH_DURATION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servoStartScheduledWait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pushServo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3" name="Google Shape;253;p37"/>
            <p:cNvSpPr txBox="1"/>
            <p:nvPr/>
          </p:nvSpPr>
          <p:spPr>
            <a:xfrm>
              <a:off x="0" y="-102093"/>
              <a:ext cx="2867700" cy="61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time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random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digitalio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pulseio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board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neopixel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adafruit_motor.servo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Hardware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pixels = neopixel.NeoPixel(board.NEOPIXEL,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brightness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auto_write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 = digitalio.DigitalInOut(board.D13)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led.direction = digitalio.Direction.OUTPUT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led.value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sz="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 = digitalio.DigitalInOut(board.D7)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switch.pull = digitalio.Pull.UP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 = digitalio.DigitalInOut(board.D4)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 = digitalio.DigitalInOut(board.D5)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 = adafruit_motor.servo.Servo(pulseio.PWMOut(board.A2,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 = adafruit_motor.servo.Servo(pulseio.PWMOut(board.A3,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User designated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SERVO_A2_SCHEDULE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A2,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SERVO_A3_SCHEDULE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A3,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Technical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INITIAL_ANGLE_A2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164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INITIAL_ANGLE_A3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114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SERVO_SPAN = -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How much the servos should turn (degrees)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initating a servo push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initiating a servo retract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REFRESH_DURATION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between each update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254" name="Google Shape;254;p37"/>
          <p:cNvSpPr txBox="1"/>
          <p:nvPr/>
        </p:nvSpPr>
        <p:spPr>
          <a:xfrm>
            <a:off x="5205007" y="3584015"/>
            <a:ext cx="1706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highlight>
                  <a:srgbClr val="000000"/>
                </a:highlight>
              </a:rPr>
              <a:t>Code for manual mode</a:t>
            </a:r>
            <a:endParaRPr b="1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4815375" y="4314875"/>
            <a:ext cx="2141100" cy="1124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7013875" y="1575050"/>
            <a:ext cx="2091600" cy="35685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6937682" y="1229740"/>
            <a:ext cx="1706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  <a:highlight>
                  <a:srgbClr val="000000"/>
                </a:highlight>
              </a:rPr>
              <a:t>Main while loop</a:t>
            </a:r>
            <a:endParaRPr b="1">
              <a:solidFill>
                <a:srgbClr val="00FF00"/>
              </a:solidFill>
              <a:highlight>
                <a:srgbClr val="000000"/>
              </a:highlight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7059626" y="2624230"/>
            <a:ext cx="1960500" cy="2273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8"/>
          <p:cNvGrpSpPr/>
          <p:nvPr/>
        </p:nvGrpSpPr>
        <p:grpSpPr>
          <a:xfrm>
            <a:off x="-75" y="-1712854"/>
            <a:ext cx="9715300" cy="7907795"/>
            <a:chOff x="-75" y="-1712854"/>
            <a:chExt cx="9715300" cy="7907795"/>
          </a:xfrm>
        </p:grpSpPr>
        <p:sp>
          <p:nvSpPr>
            <p:cNvPr id="264" name="Google Shape;264;p38"/>
            <p:cNvSpPr/>
            <p:nvPr/>
          </p:nvSpPr>
          <p:spPr>
            <a:xfrm>
              <a:off x="-75" y="0"/>
              <a:ext cx="9144000" cy="51714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 flipH="1">
              <a:off x="2497682" y="-13094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 txBox="1"/>
            <p:nvPr/>
          </p:nvSpPr>
          <p:spPr>
            <a:xfrm>
              <a:off x="6928225" y="-1712854"/>
              <a:ext cx="2787000" cy="57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displayColors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Translate the gauges in the ServoObjects into NeoPixel values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(servoA2Object.getGreens())):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reds[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blues[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NeoPixels and show them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pixels[i] = (reds[i], greens[i], blues[i])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pixels.show()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loop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from switch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motionIsOn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not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switch.value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business logic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motionIsOn: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buttonD4.value: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A2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pushServoA2()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buttonD5.value: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A3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pushServoA3()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Return to default colors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Retract servos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retractServosWithoutWait()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time.sleep(REFRESH_DURATION)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67" name="Google Shape;267;p38"/>
            <p:cNvSpPr/>
            <p:nvPr/>
          </p:nvSpPr>
          <p:spPr>
            <a:xfrm flipH="1">
              <a:off x="4791885" y="-11570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 txBox="1"/>
            <p:nvPr/>
          </p:nvSpPr>
          <p:spPr>
            <a:xfrm>
              <a:off x="4756150" y="-1349944"/>
              <a:ext cx="2500500" cy="6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servoA2Object = ServoObject(servoA2, SERVO_A2_SCHEDULE, INITIAL_ANGLE_A2)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servoA3Object = ServoObject(servoA3, SERVO_A3_SCHEDULE, INITIAL_ANGLE_A3)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reds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greens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blues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- Return values: countdown duration of each task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 + SERVO_SPAN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69" name="Google Shape;269;p38"/>
            <p:cNvSpPr/>
            <p:nvPr/>
          </p:nvSpPr>
          <p:spPr>
            <a:xfrm flipH="1">
              <a:off x="6974705" y="-1012859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 txBox="1"/>
            <p:nvPr/>
          </p:nvSpPr>
          <p:spPr>
            <a:xfrm>
              <a:off x="2448362" y="-933062"/>
              <a:ext cx="2647200" cy="59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startNextTaskCountdown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duration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(TASKS)):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runNextTask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 MUST RETURN COUNTDOWN DURATION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.startNextTaskCountdown(TASKS[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updateTime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-= REFRESH_DURATION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servoStartScheduledWait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pushServo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71" name="Google Shape;271;p38"/>
            <p:cNvSpPr txBox="1"/>
            <p:nvPr/>
          </p:nvSpPr>
          <p:spPr>
            <a:xfrm>
              <a:off x="0" y="-102093"/>
              <a:ext cx="2867700" cy="61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time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random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digitalio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pulseio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board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neopixel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adafruit_motor.servo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Hardware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pixels = neopixel.NeoPixel(board.NEOPIXEL,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brightness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auto_write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 = digitalio.DigitalInOut(board.D13)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led.direction = digitalio.Direction.OUTPUT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led.value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sz="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 = digitalio.DigitalInOut(board.D7)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switch.pull = digitalio.Pull.UP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 = digitalio.DigitalInOut(board.D4)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 = digitalio.DigitalInOut(board.D5)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 = adafruit_motor.servo.Servo(pulseio.PWMOut(board.A2,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 = adafruit_motor.servo.Servo(pulseio.PWMOut(board.A3,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User designated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SERVO_A2_SCHEDULE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A2,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SERVO_A3_SCHEDULE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A3,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Technical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INITIAL_ANGLE_A2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164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INITIAL_ANGLE_A3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114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SERVO_SPAN = -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How much the servos should turn (degrees)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initating a servo push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initiating a servo retract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REFRESH_DURATION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between each update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272" name="Google Shape;272;p38"/>
          <p:cNvSpPr/>
          <p:nvPr/>
        </p:nvSpPr>
        <p:spPr>
          <a:xfrm rot="10800000" flipH="1">
            <a:off x="57425" y="4314875"/>
            <a:ext cx="2370900" cy="1041900"/>
          </a:xfrm>
          <a:prstGeom prst="rect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877750" y="3307074"/>
            <a:ext cx="17064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Object-oriented implementation for handling tasks</a:t>
            </a:r>
            <a:endParaRPr b="1">
              <a:solidFill>
                <a:srgbClr val="B4A7D6"/>
              </a:solidFill>
              <a:highlight>
                <a:srgbClr val="000000"/>
              </a:highlight>
            </a:endParaRPr>
          </a:p>
        </p:txBody>
      </p:sp>
      <p:sp>
        <p:nvSpPr>
          <p:cNvPr id="274" name="Google Shape;274;p38"/>
          <p:cNvSpPr/>
          <p:nvPr/>
        </p:nvSpPr>
        <p:spPr>
          <a:xfrm rot="10800000" flipH="1">
            <a:off x="2534825" y="-157325"/>
            <a:ext cx="2231400" cy="5481300"/>
          </a:xfrm>
          <a:prstGeom prst="rect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8"/>
          <p:cNvSpPr/>
          <p:nvPr/>
        </p:nvSpPr>
        <p:spPr>
          <a:xfrm rot="10800000" flipH="1">
            <a:off x="4815375" y="-157325"/>
            <a:ext cx="2141100" cy="1839000"/>
          </a:xfrm>
          <a:prstGeom prst="rect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8"/>
          <p:cNvSpPr txBox="1"/>
          <p:nvPr/>
        </p:nvSpPr>
        <p:spPr>
          <a:xfrm>
            <a:off x="172274" y="4527725"/>
            <a:ext cx="2026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init(servo, schedule, initialAngle)</a:t>
            </a:r>
            <a:endParaRPr b="1">
              <a:solidFill>
                <a:srgbClr val="B4A7D6"/>
              </a:solidFill>
              <a:highlight>
                <a:srgbClr val="000000"/>
              </a:highlight>
            </a:endParaRPr>
          </a:p>
        </p:txBody>
      </p:sp>
      <p:sp>
        <p:nvSpPr>
          <p:cNvPr id="277" name="Google Shape;277;p38"/>
          <p:cNvSpPr/>
          <p:nvPr/>
        </p:nvSpPr>
        <p:spPr>
          <a:xfrm rot="10800000" flipH="1">
            <a:off x="2600550" y="1591525"/>
            <a:ext cx="2091900" cy="3652800"/>
          </a:xfrm>
          <a:prstGeom prst="rect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 rot="10800000" flipH="1">
            <a:off x="4905650" y="-3285175"/>
            <a:ext cx="1960500" cy="3367200"/>
          </a:xfrm>
          <a:prstGeom prst="rect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3233062" y="3078707"/>
            <a:ext cx="1938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highlight>
                  <a:srgbClr val="000000"/>
                </a:highlight>
              </a:rPr>
              <a:t>if/else logic</a:t>
            </a:r>
            <a:endParaRPr b="1">
              <a:solidFill>
                <a:srgbClr val="6D9EEB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highlight>
                  <a:srgbClr val="000000"/>
                </a:highlight>
              </a:rPr>
              <a:t>for displaying progress bar on NeoPixels</a:t>
            </a:r>
            <a:endParaRPr b="1">
              <a:solidFill>
                <a:srgbClr val="6D9EEB"/>
              </a:solidFill>
              <a:highlight>
                <a:srgbClr val="000000"/>
              </a:highlight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2584162" y="1524817"/>
            <a:ext cx="1938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highlight>
                  <a:srgbClr val="000000"/>
                </a:highlight>
              </a:rPr>
              <a:t>updateTime()</a:t>
            </a:r>
            <a:endParaRPr b="1">
              <a:solidFill>
                <a:srgbClr val="6D9EEB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highlight>
                  <a:srgbClr val="000000"/>
                </a:highlight>
              </a:rPr>
              <a:t>runs on every cycle of the loop</a:t>
            </a:r>
            <a:endParaRPr b="1">
              <a:solidFill>
                <a:srgbClr val="6D9EEB"/>
              </a:solidFill>
              <a:highlight>
                <a:srgbClr val="000000"/>
              </a:highlight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41018" y="4258667"/>
            <a:ext cx="199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class </a:t>
            </a:r>
            <a:r>
              <a:rPr lang="en" b="1">
                <a:solidFill>
                  <a:srgbClr val="FF0000"/>
                </a:solidFill>
                <a:highlight>
                  <a:srgbClr val="000000"/>
                </a:highlight>
              </a:rPr>
              <a:t>ServoObject</a:t>
            </a: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:</a:t>
            </a:r>
            <a:endParaRPr b="1">
              <a:solidFill>
                <a:srgbClr val="B4A7D6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9"/>
          <p:cNvGrpSpPr/>
          <p:nvPr/>
        </p:nvGrpSpPr>
        <p:grpSpPr>
          <a:xfrm>
            <a:off x="-75" y="-1712854"/>
            <a:ext cx="9715300" cy="7907795"/>
            <a:chOff x="-75" y="-1712854"/>
            <a:chExt cx="9715300" cy="7907795"/>
          </a:xfrm>
        </p:grpSpPr>
        <p:sp>
          <p:nvSpPr>
            <p:cNvPr id="287" name="Google Shape;287;p39"/>
            <p:cNvSpPr/>
            <p:nvPr/>
          </p:nvSpPr>
          <p:spPr>
            <a:xfrm>
              <a:off x="-75" y="0"/>
              <a:ext cx="9144000" cy="51714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 flipH="1">
              <a:off x="2497682" y="-13094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9"/>
            <p:cNvSpPr txBox="1"/>
            <p:nvPr/>
          </p:nvSpPr>
          <p:spPr>
            <a:xfrm>
              <a:off x="6928225" y="-1712854"/>
              <a:ext cx="2787000" cy="57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displayColors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Translate the gauges in the ServoObjects into NeoPixel values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(servoA2Object.getGreens())):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reds[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blues[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NeoPixels and show them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pixels[i] = (reds[i], greens[i], blues[i])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pixels.show()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loop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from switch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motionIsOn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not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switch.value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business logic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motionIsOn: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buttonD4.value: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A2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pushServoA2()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buttonD5.value: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A3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pushServoA3()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Return to default colors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Retract servos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retractServosWithoutWait()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time.sleep(REFRESH_DURATION)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90" name="Google Shape;290;p39"/>
            <p:cNvSpPr/>
            <p:nvPr/>
          </p:nvSpPr>
          <p:spPr>
            <a:xfrm flipH="1">
              <a:off x="4791885" y="-11570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9"/>
            <p:cNvSpPr txBox="1"/>
            <p:nvPr/>
          </p:nvSpPr>
          <p:spPr>
            <a:xfrm>
              <a:off x="4756150" y="-1349944"/>
              <a:ext cx="2500500" cy="6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servoA2Object = ServoObject(servoA2, SERVO_A2_SCHEDULE, INITIAL_ANGLE_A2)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servoA3Object = ServoObject(servoA3, SERVO_A3_SCHEDULE, INITIAL_ANGLE_A3)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reds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greens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blues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- Return values: countdown duration of each task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 + SERVO_SPAN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92" name="Google Shape;292;p39"/>
            <p:cNvSpPr/>
            <p:nvPr/>
          </p:nvSpPr>
          <p:spPr>
            <a:xfrm flipH="1">
              <a:off x="6974705" y="-1012859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9"/>
            <p:cNvSpPr txBox="1"/>
            <p:nvPr/>
          </p:nvSpPr>
          <p:spPr>
            <a:xfrm>
              <a:off x="2448362" y="-933062"/>
              <a:ext cx="2647200" cy="59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startNextTaskCountdown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duration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(TASKS)):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runNextTask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 MUST RETURN COUNTDOWN DURATION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.startNextTaskCountdown(TASKS[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updateTime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-= REFRESH_DURATION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servoStartScheduledWait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pushServo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94" name="Google Shape;294;p39"/>
            <p:cNvSpPr txBox="1"/>
            <p:nvPr/>
          </p:nvSpPr>
          <p:spPr>
            <a:xfrm>
              <a:off x="0" y="-102093"/>
              <a:ext cx="2867700" cy="61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time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random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digitalio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pulseio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board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neopixel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adafruit_motor.servo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Hardware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pixels = neopixel.NeoPixel(board.NEOPIXEL,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brightness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auto_write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 = digitalio.DigitalInOut(board.D13)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led.direction = digitalio.Direction.OUTPUT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led.value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sz="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 = digitalio.DigitalInOut(board.D7)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switch.pull = digitalio.Pull.UP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 = digitalio.DigitalInOut(board.D4)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 = digitalio.DigitalInOut(board.D5)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 = adafruit_motor.servo.Servo(pulseio.PWMOut(board.A2,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 = adafruit_motor.servo.Servo(pulseio.PWMOut(board.A3,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User designated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SERVO_A2_SCHEDULE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A2,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SERVO_A3_SCHEDULE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A3,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Technical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INITIAL_ANGLE_A2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164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INITIAL_ANGLE_A3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114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SERVO_SPAN = -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How much the servos should turn (degrees)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initating a servo push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initiating a servo retract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REFRESH_DURATION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between each update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295" name="Google Shape;295;p39"/>
          <p:cNvSpPr/>
          <p:nvPr/>
        </p:nvSpPr>
        <p:spPr>
          <a:xfrm>
            <a:off x="57425" y="713700"/>
            <a:ext cx="2370900" cy="2067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9"/>
          <p:cNvSpPr/>
          <p:nvPr/>
        </p:nvSpPr>
        <p:spPr>
          <a:xfrm>
            <a:off x="57425" y="3269700"/>
            <a:ext cx="2370900" cy="1045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9"/>
          <p:cNvSpPr txBox="1"/>
          <p:nvPr/>
        </p:nvSpPr>
        <p:spPr>
          <a:xfrm>
            <a:off x="2299307" y="2699990"/>
            <a:ext cx="1706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highlight>
                  <a:srgbClr val="000000"/>
                </a:highlight>
              </a:rPr>
              <a:t>Hardware </a:t>
            </a:r>
            <a:endParaRPr b="1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highlight>
                  <a:srgbClr val="000000"/>
                </a:highlight>
              </a:rPr>
              <a:t>setup</a:t>
            </a:r>
            <a:endParaRPr b="1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40"/>
          <p:cNvGrpSpPr/>
          <p:nvPr/>
        </p:nvGrpSpPr>
        <p:grpSpPr>
          <a:xfrm>
            <a:off x="-75" y="-1712854"/>
            <a:ext cx="9715300" cy="7907795"/>
            <a:chOff x="-75" y="-1712854"/>
            <a:chExt cx="9715300" cy="7907795"/>
          </a:xfrm>
        </p:grpSpPr>
        <p:sp>
          <p:nvSpPr>
            <p:cNvPr id="303" name="Google Shape;303;p40"/>
            <p:cNvSpPr/>
            <p:nvPr/>
          </p:nvSpPr>
          <p:spPr>
            <a:xfrm>
              <a:off x="-75" y="0"/>
              <a:ext cx="9144000" cy="51714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 flipH="1">
              <a:off x="2497682" y="-13094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 txBox="1"/>
            <p:nvPr/>
          </p:nvSpPr>
          <p:spPr>
            <a:xfrm>
              <a:off x="6928225" y="-1712854"/>
              <a:ext cx="2787000" cy="57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displayColors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Translate the gauges in the ServoObjects into NeoPixel values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(servoA2Object.getGreens())):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reds[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blues[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NeoPixels and show them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pixels[i] = (reds[i], greens[i], blues[i])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pixels.show()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loop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from switch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motionIsOn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not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switch.value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business logic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motionIsOn: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buttonD4.value: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A2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pushServoA2()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buttonD5.value: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A3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pushServoA3()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Return to default colors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Retract servos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retractServosWithoutWait()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time.sleep(REFRESH_DURATION)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 flipH="1">
              <a:off x="4791885" y="-11570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0"/>
            <p:cNvSpPr txBox="1"/>
            <p:nvPr/>
          </p:nvSpPr>
          <p:spPr>
            <a:xfrm>
              <a:off x="4756150" y="-1349944"/>
              <a:ext cx="2500500" cy="6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servoA2Object = ServoObject(servoA2, SERVO_A2_SCHEDULE, INITIAL_ANGLE_A2)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servoA3Object = ServoObject(servoA3, SERVO_A3_SCHEDULE, INITIAL_ANGLE_A3)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reds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greens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blues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- Return values: countdown duration of each task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 + SERVO_SPAN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 flipH="1">
              <a:off x="6974705" y="-1012859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0"/>
            <p:cNvSpPr txBox="1"/>
            <p:nvPr/>
          </p:nvSpPr>
          <p:spPr>
            <a:xfrm>
              <a:off x="2448362" y="-933062"/>
              <a:ext cx="2647200" cy="59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startNextTaskCountdown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duration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(TASKS)):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runNextTask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 MUST RETURN COUNTDOWN DURATION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.startNextTaskCountdown(TASKS[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updateTime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-= REFRESH_DURATION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servoStartScheduledWait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pushServo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10" name="Google Shape;310;p40"/>
            <p:cNvSpPr txBox="1"/>
            <p:nvPr/>
          </p:nvSpPr>
          <p:spPr>
            <a:xfrm>
              <a:off x="0" y="-102093"/>
              <a:ext cx="2867700" cy="61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time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random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digitalio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pulseio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board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neopixel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adafruit_motor.servo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Hardware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pixels = neopixel.NeoPixel(board.NEOPIXEL,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brightness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auto_write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 = digitalio.DigitalInOut(board.D13)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led.direction = digitalio.Direction.OUTPUT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led.value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sz="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 = digitalio.DigitalInOut(board.D7)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switch.pull = digitalio.Pull.UP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 = digitalio.DigitalInOut(board.D4)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 = digitalio.DigitalInOut(board.D5)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 = adafruit_motor.servo.Servo(pulseio.PWMOut(board.A2,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 = adafruit_motor.servo.Servo(pulseio.PWMOut(board.A3,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User designated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SERVO_A2_SCHEDULE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A2,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SERVO_A3_SCHEDULE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A3,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Technical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INITIAL_ANGLE_A2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164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INITIAL_ANGLE_A3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114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SERVO_SPAN = -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How much the servos should turn (degrees)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initating a servo push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initiating a servo retract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REFRESH_DURATION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between each update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311" name="Google Shape;311;p40"/>
          <p:cNvSpPr/>
          <p:nvPr/>
        </p:nvSpPr>
        <p:spPr>
          <a:xfrm rot="10800000" flipH="1">
            <a:off x="57425" y="2781000"/>
            <a:ext cx="2370900" cy="4887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"/>
          <p:cNvSpPr txBox="1"/>
          <p:nvPr/>
        </p:nvSpPr>
        <p:spPr>
          <a:xfrm>
            <a:off x="953957" y="3230840"/>
            <a:ext cx="1706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User designated constants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2903975" y="976200"/>
            <a:ext cx="5471700" cy="21576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0"/>
          <p:cNvSpPr txBox="1"/>
          <p:nvPr/>
        </p:nvSpPr>
        <p:spPr>
          <a:xfrm>
            <a:off x="3109025" y="1189475"/>
            <a:ext cx="50616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CONSTANTS - User designated</a:t>
            </a:r>
            <a:endParaRPr sz="12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SERVO_A2_SCHEDULE = [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Delta time schedule for servo A2, in seconds</a:t>
            </a:r>
            <a:endParaRPr sz="12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SERVO_A3_SCHEDULE = [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Delta time schedule for servo A3, in seconds</a:t>
            </a:r>
            <a:endParaRPr sz="12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7202507" y="2106490"/>
            <a:ext cx="1706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A3: 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Push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Retract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 u="sng">
                <a:solidFill>
                  <a:srgbClr val="00FFFF"/>
                </a:solidFill>
                <a:highlight>
                  <a:srgbClr val="000000"/>
                </a:highlight>
              </a:rPr>
              <a:t>Wait 4s</a:t>
            </a:r>
            <a:endParaRPr b="1" u="sng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Push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Retract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 u="sng">
                <a:solidFill>
                  <a:srgbClr val="00FFFF"/>
                </a:solidFill>
                <a:highlight>
                  <a:srgbClr val="000000"/>
                </a:highlight>
              </a:rPr>
              <a:t>Wait 2s</a:t>
            </a:r>
            <a:endParaRPr b="1" u="sng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Push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Retract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 u="sng">
                <a:solidFill>
                  <a:srgbClr val="00FFFF"/>
                </a:solidFill>
                <a:highlight>
                  <a:srgbClr val="000000"/>
                </a:highlight>
              </a:rPr>
              <a:t>Wait 2s</a:t>
            </a:r>
            <a:endParaRPr b="1" u="sng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Push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...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41"/>
          <p:cNvGrpSpPr/>
          <p:nvPr/>
        </p:nvGrpSpPr>
        <p:grpSpPr>
          <a:xfrm>
            <a:off x="-75" y="-1712854"/>
            <a:ext cx="9715300" cy="7907795"/>
            <a:chOff x="-75" y="-1712854"/>
            <a:chExt cx="9715300" cy="7907795"/>
          </a:xfrm>
        </p:grpSpPr>
        <p:sp>
          <p:nvSpPr>
            <p:cNvPr id="321" name="Google Shape;321;p41"/>
            <p:cNvSpPr/>
            <p:nvPr/>
          </p:nvSpPr>
          <p:spPr>
            <a:xfrm>
              <a:off x="-75" y="0"/>
              <a:ext cx="9144000" cy="51714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 flipH="1">
              <a:off x="2497682" y="-13094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 txBox="1"/>
            <p:nvPr/>
          </p:nvSpPr>
          <p:spPr>
            <a:xfrm>
              <a:off x="6928225" y="-1712854"/>
              <a:ext cx="2787000" cy="57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displayColors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Translate the gauges in the ServoObjects into NeoPixel values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(servoA2Object.getGreens())):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reds[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blues[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NeoPixels and show them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pixels[i] = (reds[i], greens[i], blues[i])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pixels.show()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loop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from switch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motionIsOn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not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switch.value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business logic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motionIsOn: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buttonD4.value: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A2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pushServoA2()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buttonD5.value: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A3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pushServoA3()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Return to default colors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Retract servos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retractServosWithoutWait()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time.sleep(REFRESH_DURATION)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 flipH="1">
              <a:off x="4791885" y="-11570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 txBox="1"/>
            <p:nvPr/>
          </p:nvSpPr>
          <p:spPr>
            <a:xfrm>
              <a:off x="4756150" y="-1349944"/>
              <a:ext cx="2500500" cy="6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servoA2Object = ServoObject(servoA2, SERVO_A2_SCHEDULE, INITIAL_ANGLE_A2)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servoA3Object = ServoObject(servoA3, SERVO_A3_SCHEDULE, INITIAL_ANGLE_A3)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reds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greens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blues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- Return values: countdown duration of each task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 + SERVO_SPAN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 flipH="1">
              <a:off x="6974705" y="-1012859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 txBox="1"/>
            <p:nvPr/>
          </p:nvSpPr>
          <p:spPr>
            <a:xfrm>
              <a:off x="2448362" y="-933062"/>
              <a:ext cx="2647200" cy="59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startNextTaskCountdown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duration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(TASKS)):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runNextTask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 MUST RETURN COUNTDOWN DURATION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.startNextTaskCountdown(TASKS[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updateTime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-= REFRESH_DURATION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servoStartScheduledWait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pushServo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28" name="Google Shape;328;p41"/>
            <p:cNvSpPr txBox="1"/>
            <p:nvPr/>
          </p:nvSpPr>
          <p:spPr>
            <a:xfrm>
              <a:off x="0" y="-102093"/>
              <a:ext cx="2867700" cy="61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time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random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digitalio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pulseio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board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neopixel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adafruit_motor.servo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Hardware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pixels = neopixel.NeoPixel(board.NEOPIXEL,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brightness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auto_write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 = digitalio.DigitalInOut(board.D13)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led.direction = digitalio.Direction.OUTPUT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led.value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sz="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 = digitalio.DigitalInOut(board.D7)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switch.pull = digitalio.Pull.UP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 = digitalio.DigitalInOut(board.D4)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 = digitalio.DigitalInOut(board.D5)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 = adafruit_motor.servo.Servo(pulseio.PWMOut(board.A2,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 = adafruit_motor.servo.Servo(pulseio.PWMOut(board.A3,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User designated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SERVO_A2_SCHEDULE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A2,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SERVO_A3_SCHEDULE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A3,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Technical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INITIAL_ANGLE_A2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164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INITIAL_ANGLE_A3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114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SERVO_SPAN = -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How much the servos should turn (degrees)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initating a servo push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initiating a servo retract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REFRESH_DURATION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between each update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329" name="Google Shape;329;p41"/>
          <p:cNvSpPr/>
          <p:nvPr/>
        </p:nvSpPr>
        <p:spPr>
          <a:xfrm rot="10800000" flipH="1">
            <a:off x="4815375" y="2592250"/>
            <a:ext cx="2141100" cy="16899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1"/>
          <p:cNvSpPr txBox="1"/>
          <p:nvPr/>
        </p:nvSpPr>
        <p:spPr>
          <a:xfrm>
            <a:off x="4685235" y="2205715"/>
            <a:ext cx="21411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Task Functions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</p:txBody>
      </p:sp>
      <p:sp>
        <p:nvSpPr>
          <p:cNvPr id="331" name="Google Shape;331;p41"/>
          <p:cNvSpPr/>
          <p:nvPr/>
        </p:nvSpPr>
        <p:spPr>
          <a:xfrm>
            <a:off x="278925" y="451850"/>
            <a:ext cx="4383900" cy="42816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 txBox="1"/>
          <p:nvPr/>
        </p:nvSpPr>
        <p:spPr>
          <a:xfrm>
            <a:off x="328250" y="451850"/>
            <a:ext cx="4281900" cy="3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Tasks</a:t>
            </a:r>
            <a:endParaRPr sz="1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- Return values: countdown duration of each task</a:t>
            </a:r>
            <a:endParaRPr sz="1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pushServo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servoObject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servoObject.servo.angle = servoObject.initialAngle + SERVO_SPAN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PUSH_WAIT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retractServo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servoObject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servoObject.servo.angle = servoObject.initialAngle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RETRACT_WAIT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servoStartScheduledWait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servoObject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waitTime = servoObject.getSchedule()[servoObject.getScheduleIndex()]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servoObject.incrementScheduleIndex()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waitTime - (PUSH_WAIT + RETRACT_WAIT)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Solution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42"/>
          <p:cNvGrpSpPr/>
          <p:nvPr/>
        </p:nvGrpSpPr>
        <p:grpSpPr>
          <a:xfrm>
            <a:off x="-75" y="-1712854"/>
            <a:ext cx="9715300" cy="7907795"/>
            <a:chOff x="-75" y="-1712854"/>
            <a:chExt cx="9715300" cy="7907795"/>
          </a:xfrm>
        </p:grpSpPr>
        <p:sp>
          <p:nvSpPr>
            <p:cNvPr id="338" name="Google Shape;338;p42"/>
            <p:cNvSpPr/>
            <p:nvPr/>
          </p:nvSpPr>
          <p:spPr>
            <a:xfrm>
              <a:off x="-75" y="0"/>
              <a:ext cx="9144000" cy="51714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 flipH="1">
              <a:off x="2497682" y="-13094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2"/>
            <p:cNvSpPr txBox="1"/>
            <p:nvPr/>
          </p:nvSpPr>
          <p:spPr>
            <a:xfrm>
              <a:off x="6928225" y="-1712854"/>
              <a:ext cx="2787000" cy="57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displayColors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Translate the gauges in the ServoObjects into NeoPixel values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(servoA2Object.getGreens())):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reds[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blues[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NeoPixels and show them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pixels[i] = (reds[i], greens[i], blues[i])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pixels.show()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loop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from switch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motionIsOn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not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switch.value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business logic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motionIsOn: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buttonD4.value: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A2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pushServoA2()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buttonD5.value: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A3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pushServoA3()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Return to default colors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Retract servos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retractServosWithoutWait()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time.sleep(REFRESH_DURATION)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41" name="Google Shape;341;p42"/>
            <p:cNvSpPr/>
            <p:nvPr/>
          </p:nvSpPr>
          <p:spPr>
            <a:xfrm flipH="1">
              <a:off x="4791885" y="-11570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 txBox="1"/>
            <p:nvPr/>
          </p:nvSpPr>
          <p:spPr>
            <a:xfrm>
              <a:off x="4756150" y="-1349944"/>
              <a:ext cx="2500500" cy="6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servoA2Object = ServoObject(servoA2, SERVO_A2_SCHEDULE, INITIAL_ANGLE_A2)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servoA3Object = ServoObject(servoA3, SERVO_A3_SCHEDULE, INITIAL_ANGLE_A3)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reds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greens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blues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- Return values: countdown duration of each task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 + SERVO_SPAN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43" name="Google Shape;343;p42"/>
            <p:cNvSpPr/>
            <p:nvPr/>
          </p:nvSpPr>
          <p:spPr>
            <a:xfrm flipH="1">
              <a:off x="6974705" y="-1012859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2"/>
            <p:cNvSpPr txBox="1"/>
            <p:nvPr/>
          </p:nvSpPr>
          <p:spPr>
            <a:xfrm>
              <a:off x="2448362" y="-933062"/>
              <a:ext cx="2647200" cy="59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startNextTaskCountdown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duration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(TASKS)):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runNextTask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 MUST RETURN COUNTDOWN DURATION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.startNextTaskCountdown(TASKS[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updateTime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-= REFRESH_DURATION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servoStartScheduledWait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pushServo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45" name="Google Shape;345;p42"/>
            <p:cNvSpPr txBox="1"/>
            <p:nvPr/>
          </p:nvSpPr>
          <p:spPr>
            <a:xfrm>
              <a:off x="0" y="-102093"/>
              <a:ext cx="2867700" cy="61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time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random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digitalio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pulseio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board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neopixel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adafruit_motor.servo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Hardware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pixels = neopixel.NeoPixel(board.NEOPIXEL,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brightness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auto_write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 = digitalio.DigitalInOut(board.D13)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led.direction = digitalio.Direction.OUTPUT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led.value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sz="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 = digitalio.DigitalInOut(board.D7)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switch.pull = digitalio.Pull.UP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 = digitalio.DigitalInOut(board.D4)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 = digitalio.DigitalInOut(board.D5)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 = adafruit_motor.servo.Servo(pulseio.PWMOut(board.A2,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 = adafruit_motor.servo.Servo(pulseio.PWMOut(board.A3,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User designated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SERVO_A2_SCHEDULE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A2,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SERVO_A3_SCHEDULE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A3,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Technical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INITIAL_ANGLE_A2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164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INITIAL_ANGLE_A3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114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SERVO_SPAN = -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How much the servos should turn (degrees)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initating a servo push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initiating a servo retract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REFRESH_DURATION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between each update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346" name="Google Shape;346;p42"/>
          <p:cNvSpPr/>
          <p:nvPr/>
        </p:nvSpPr>
        <p:spPr>
          <a:xfrm rot="10800000" flipH="1">
            <a:off x="4815375" y="2592250"/>
            <a:ext cx="2141100" cy="16899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2"/>
          <p:cNvSpPr txBox="1"/>
          <p:nvPr/>
        </p:nvSpPr>
        <p:spPr>
          <a:xfrm>
            <a:off x="4725124" y="1156751"/>
            <a:ext cx="3183000" cy="10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Use functions as values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Store them in arrays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Cycle over the array for each scheduled cycle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</p:txBody>
      </p:sp>
      <p:cxnSp>
        <p:nvCxnSpPr>
          <p:cNvPr id="348" name="Google Shape;348;p42"/>
          <p:cNvCxnSpPr/>
          <p:nvPr/>
        </p:nvCxnSpPr>
        <p:spPr>
          <a:xfrm rot="10800000" flipH="1">
            <a:off x="1492875" y="1238650"/>
            <a:ext cx="361200" cy="13536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42"/>
          <p:cNvSpPr/>
          <p:nvPr/>
        </p:nvSpPr>
        <p:spPr>
          <a:xfrm>
            <a:off x="664450" y="3510800"/>
            <a:ext cx="3912900" cy="8451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2"/>
          <p:cNvSpPr txBox="1"/>
          <p:nvPr/>
        </p:nvSpPr>
        <p:spPr>
          <a:xfrm>
            <a:off x="738425" y="3581750"/>
            <a:ext cx="39867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TASKS = [pushServo, retractServo, servoStartScheduledWait]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</p:txBody>
      </p:sp>
      <p:grpSp>
        <p:nvGrpSpPr>
          <p:cNvPr id="351" name="Google Shape;351;p42"/>
          <p:cNvGrpSpPr/>
          <p:nvPr/>
        </p:nvGrpSpPr>
        <p:grpSpPr>
          <a:xfrm>
            <a:off x="918900" y="840125"/>
            <a:ext cx="2595600" cy="398700"/>
            <a:chOff x="738425" y="110000"/>
            <a:chExt cx="2595600" cy="398700"/>
          </a:xfrm>
        </p:grpSpPr>
        <p:sp>
          <p:nvSpPr>
            <p:cNvPr id="352" name="Google Shape;352;p42"/>
            <p:cNvSpPr/>
            <p:nvPr/>
          </p:nvSpPr>
          <p:spPr>
            <a:xfrm>
              <a:off x="738425" y="110000"/>
              <a:ext cx="2526600" cy="398700"/>
            </a:xfrm>
            <a:prstGeom prst="rect">
              <a:avLst/>
            </a:prstGeom>
            <a:solidFill>
              <a:srgbClr val="000000"/>
            </a:solidFill>
            <a:ln w="381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2"/>
            <p:cNvSpPr txBox="1"/>
            <p:nvPr/>
          </p:nvSpPr>
          <p:spPr>
            <a:xfrm>
              <a:off x="738425" y="110000"/>
              <a:ext cx="2595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b="1">
                <a:solidFill>
                  <a:srgbClr val="00FFFF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354" name="Google Shape;354;p42"/>
          <p:cNvGrpSpPr/>
          <p:nvPr/>
        </p:nvGrpSpPr>
        <p:grpSpPr>
          <a:xfrm>
            <a:off x="3018847" y="2132076"/>
            <a:ext cx="2907300" cy="398700"/>
            <a:chOff x="738425" y="110000"/>
            <a:chExt cx="2907300" cy="398700"/>
          </a:xfrm>
        </p:grpSpPr>
        <p:sp>
          <p:nvSpPr>
            <p:cNvPr id="355" name="Google Shape;355;p42"/>
            <p:cNvSpPr/>
            <p:nvPr/>
          </p:nvSpPr>
          <p:spPr>
            <a:xfrm>
              <a:off x="738425" y="110000"/>
              <a:ext cx="2833500" cy="398700"/>
            </a:xfrm>
            <a:prstGeom prst="rect">
              <a:avLst/>
            </a:prstGeom>
            <a:solidFill>
              <a:srgbClr val="000000"/>
            </a:solidFill>
            <a:ln w="381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2"/>
            <p:cNvSpPr txBox="1"/>
            <p:nvPr/>
          </p:nvSpPr>
          <p:spPr>
            <a:xfrm>
              <a:off x="738425" y="110000"/>
              <a:ext cx="29073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b="1">
                <a:solidFill>
                  <a:srgbClr val="00FFFF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357" name="Google Shape;357;p42"/>
          <p:cNvGrpSpPr/>
          <p:nvPr/>
        </p:nvGrpSpPr>
        <p:grpSpPr>
          <a:xfrm>
            <a:off x="0" y="2688905"/>
            <a:ext cx="2833500" cy="760600"/>
            <a:chOff x="738425" y="110000"/>
            <a:chExt cx="2833500" cy="398700"/>
          </a:xfrm>
        </p:grpSpPr>
        <p:sp>
          <p:nvSpPr>
            <p:cNvPr id="358" name="Google Shape;358;p42"/>
            <p:cNvSpPr/>
            <p:nvPr/>
          </p:nvSpPr>
          <p:spPr>
            <a:xfrm>
              <a:off x="738425" y="110000"/>
              <a:ext cx="2833500" cy="398700"/>
            </a:xfrm>
            <a:prstGeom prst="rect">
              <a:avLst/>
            </a:prstGeom>
            <a:solidFill>
              <a:srgbClr val="000000"/>
            </a:solidFill>
            <a:ln w="381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2"/>
            <p:cNvSpPr txBox="1"/>
            <p:nvPr/>
          </p:nvSpPr>
          <p:spPr>
            <a:xfrm>
              <a:off x="738425" y="110000"/>
              <a:ext cx="28335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b="1">
                <a:solidFill>
                  <a:srgbClr val="00FFFF"/>
                </a:solidFill>
                <a:highlight>
                  <a:srgbClr val="000000"/>
                </a:highlight>
              </a:endParaRPr>
            </a:p>
          </p:txBody>
        </p:sp>
      </p:grpSp>
      <p:cxnSp>
        <p:nvCxnSpPr>
          <p:cNvPr id="360" name="Google Shape;360;p42"/>
          <p:cNvCxnSpPr/>
          <p:nvPr/>
        </p:nvCxnSpPr>
        <p:spPr>
          <a:xfrm flipH="1">
            <a:off x="2518225" y="2608675"/>
            <a:ext cx="984600" cy="4707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1" name="Google Shape;361;p42"/>
          <p:cNvCxnSpPr/>
          <p:nvPr/>
        </p:nvCxnSpPr>
        <p:spPr>
          <a:xfrm>
            <a:off x="2805550" y="1378150"/>
            <a:ext cx="836700" cy="8040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3"/>
          <p:cNvGrpSpPr/>
          <p:nvPr/>
        </p:nvGrpSpPr>
        <p:grpSpPr>
          <a:xfrm>
            <a:off x="-75" y="-1712854"/>
            <a:ext cx="9715300" cy="7907795"/>
            <a:chOff x="-75" y="-1712854"/>
            <a:chExt cx="9715300" cy="7907795"/>
          </a:xfrm>
        </p:grpSpPr>
        <p:sp>
          <p:nvSpPr>
            <p:cNvPr id="367" name="Google Shape;367;p43"/>
            <p:cNvSpPr/>
            <p:nvPr/>
          </p:nvSpPr>
          <p:spPr>
            <a:xfrm>
              <a:off x="-75" y="0"/>
              <a:ext cx="9144000" cy="51714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3"/>
            <p:cNvSpPr/>
            <p:nvPr/>
          </p:nvSpPr>
          <p:spPr>
            <a:xfrm flipH="1">
              <a:off x="2497682" y="-13094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3"/>
            <p:cNvSpPr txBox="1"/>
            <p:nvPr/>
          </p:nvSpPr>
          <p:spPr>
            <a:xfrm>
              <a:off x="6928225" y="-1712854"/>
              <a:ext cx="2787000" cy="57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displayColors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Translate the gauges in the ServoObjects into NeoPixel values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(servoA2Object.getGreens())):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reds[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servoA2Object.getMyColors()[i]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greens[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servoA3Object.getGreens()[i]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blues[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i] = servoA3Object.getMyColors()[i]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NeoPixels and show them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pixels[i] = (reds[i], greens[i], blues[i])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pixels.show()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loop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Update from switch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motionIsOn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not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switch.value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Main business logic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motionIsOn: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servoA3Object.updateTime()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buttonD4.value: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A2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pushServoA2()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buttonD5.value: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Show green color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Push servo A3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pushServoA3()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Return to default colors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servoA2Object.gaugeMyColor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servoA3Object.gaugeMyColor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displayColors()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Retract servos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retractServosWithoutWait()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time.sleep(REFRESH_DURATION)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70" name="Google Shape;370;p43"/>
            <p:cNvSpPr/>
            <p:nvPr/>
          </p:nvSpPr>
          <p:spPr>
            <a:xfrm flipH="1">
              <a:off x="4791885" y="-1157055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3"/>
            <p:cNvSpPr txBox="1"/>
            <p:nvPr/>
          </p:nvSpPr>
          <p:spPr>
            <a:xfrm>
              <a:off x="4756150" y="-1349944"/>
              <a:ext cx="2500500" cy="6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servoA2Object = ServoObject(servoA2, SERVO_A2_SCHEDULE, INITIAL_ANGLE_A2)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servoA3Object = ServoObject(servoA3, SERVO_A3_SCHEDULE, INITIAL_ANGLE_A3)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reds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greens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blues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- Return values: countdown duration of each task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 + SERVO_SPAN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servoObject.servo.angle = servoObject.initialAngle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RETRACT_WAIT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servoStartScheduledWait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waitTime = servoObject.getSchedule()[servoObject.getScheduleIndex()]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servoObject.incrementScheduleIndex()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waitTime - (PUSH_WAIT + RETRACT_WAIT)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TASKS = [pushServo, retractServo, servoStartScheduledWait]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Other functions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time.sleep(retractServo(servoA2Object))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pushServoA3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time.sleep(pushServo(servoA3Object))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time.sleep(retractServo(servoA3Object))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retractServosWithoutWait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servoA2.angle = INITIAL_ANGLE_A2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servoA3.angle = INITIAL_ANGLE_A3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72" name="Google Shape;372;p43"/>
            <p:cNvSpPr/>
            <p:nvPr/>
          </p:nvSpPr>
          <p:spPr>
            <a:xfrm flipH="1">
              <a:off x="6974705" y="-1012859"/>
              <a:ext cx="16200" cy="720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3"/>
            <p:cNvSpPr txBox="1"/>
            <p:nvPr/>
          </p:nvSpPr>
          <p:spPr>
            <a:xfrm>
              <a:off x="2448362" y="-933062"/>
              <a:ext cx="2647200" cy="59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startNextTaskCountdown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duration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(TASKS)):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runNextTask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TASKS MUST RETURN COUNTDOWN DURATION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.startNextTaskCountdown(TASKS[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updateTime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-= REFRESH_DURATION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pushServo: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servoStartScheduledWait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retractServo: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pushServo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TASKS[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.currentTask]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servoStartScheduledWait: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Actual current task = retractServo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.gaugeGreen)):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progress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-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progress &gt; i *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/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- i]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&lt;=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.runNextTask()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SETTERS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incrementScheduleIndex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+=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&gt;=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GETTERS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getScheduleIndex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getGreens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getMyColors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 </a:t>
              </a: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74" name="Google Shape;374;p43"/>
            <p:cNvSpPr txBox="1"/>
            <p:nvPr/>
          </p:nvSpPr>
          <p:spPr>
            <a:xfrm>
              <a:off x="0" y="-102093"/>
              <a:ext cx="2867700" cy="61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time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random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digitalio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pulseio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board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neopixel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adafruit_motor.servo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Hardware Setup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pixels = neopixel.NeoPixel(board.NEOPIXEL,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brightness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auto_write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False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 = digitalio.DigitalInOut(board.D13)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led.direction = digitalio.Direction.OUTPUT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led.value =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endParaRPr sz="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 = digitalio.DigitalInOut(board.D7)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switch.pull = digitalio.Pull.UP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 = digitalio.DigitalInOut(board.D4)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 = digitalio.DigitalInOut(board.D5)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buttonD5.direction = digitalio.Direction.INPUT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buttonD4.pull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buttonD5.pull = digitalio.Pull.DOWN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servoA2 = adafruit_motor.servo.Servo(pulseio.PWMOut(board.A2,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servoA3 = adafruit_motor.servo.Servo(pulseio.PWMOut(board.A3,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frequency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min_pul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User designated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SERVO_A2_SCHEDULE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A2,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SERVO_A3_SCHEDULE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Delta time schedule for servo A3, in seconds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CONSTANTS - Technical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INITIAL_ANGLE_A2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164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INITIAL_ANGLE_A3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114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SERVO_SPAN = -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How much the servos should turn (degrees)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PUSH_WAIT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0.25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initating a servo push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RETRACT_WAIT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after initiating a servo retract command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REFRESH_DURATION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Wait time between each update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6A9955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Classes</a:t>
              </a:r>
              <a:endParaRPr sz="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4EC9B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ServoObject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40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__init__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servo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schedule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40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initialAngle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.servo = servo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 = schedule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.initialAngle = initialAngle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.currentTaskRemainingDuration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.currentTaskMaxDuration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.scheduleIndex = 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.gaugeGreen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" sz="40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self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.gaugeMyColor = [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" sz="400">
                  <a:solidFill>
                    <a:srgbClr val="B5CEA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r>
                <a:rPr lang="en" sz="40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4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375" name="Google Shape;375;p43"/>
          <p:cNvGrpSpPr/>
          <p:nvPr/>
        </p:nvGrpSpPr>
        <p:grpSpPr>
          <a:xfrm>
            <a:off x="57425" y="-157325"/>
            <a:ext cx="6899050" cy="5514100"/>
            <a:chOff x="57425" y="-157325"/>
            <a:chExt cx="6899050" cy="5514100"/>
          </a:xfrm>
        </p:grpSpPr>
        <p:sp>
          <p:nvSpPr>
            <p:cNvPr id="376" name="Google Shape;376;p43"/>
            <p:cNvSpPr/>
            <p:nvPr/>
          </p:nvSpPr>
          <p:spPr>
            <a:xfrm rot="10800000" flipH="1">
              <a:off x="57425" y="4314875"/>
              <a:ext cx="2370900" cy="1041900"/>
            </a:xfrm>
            <a:prstGeom prst="rect">
              <a:avLst/>
            </a:prstGeom>
            <a:noFill/>
            <a:ln w="38100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 rot="10800000" flipH="1">
              <a:off x="2534825" y="-157325"/>
              <a:ext cx="2231400" cy="5481300"/>
            </a:xfrm>
            <a:prstGeom prst="rect">
              <a:avLst/>
            </a:prstGeom>
            <a:noFill/>
            <a:ln w="38100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 rot="10800000" flipH="1">
              <a:off x="4815375" y="-157325"/>
              <a:ext cx="2141100" cy="1839000"/>
            </a:xfrm>
            <a:prstGeom prst="rect">
              <a:avLst/>
            </a:prstGeom>
            <a:noFill/>
            <a:ln w="38100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43"/>
          <p:cNvSpPr/>
          <p:nvPr/>
        </p:nvSpPr>
        <p:spPr>
          <a:xfrm rot="10800000" flipH="1">
            <a:off x="2567650" y="1205750"/>
            <a:ext cx="2133000" cy="369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/>
          <p:nvPr/>
        </p:nvSpPr>
        <p:spPr>
          <a:xfrm>
            <a:off x="2748125" y="2009825"/>
            <a:ext cx="5200800" cy="9270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3"/>
          <p:cNvSpPr txBox="1"/>
          <p:nvPr/>
        </p:nvSpPr>
        <p:spPr>
          <a:xfrm>
            <a:off x="2797450" y="2055900"/>
            <a:ext cx="58653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runNextTask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TASKS MUST RETURN COUNTDOWN DURATION</a:t>
            </a:r>
            <a:endParaRPr sz="1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.startNextTaskCountdown(TASKS[</a:t>
            </a:r>
            <a:r>
              <a:rPr lang="en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.currentTask](</a:t>
            </a:r>
            <a:r>
              <a:rPr lang="en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2" name="Google Shape;382;p43"/>
          <p:cNvSpPr txBox="1"/>
          <p:nvPr/>
        </p:nvSpPr>
        <p:spPr>
          <a:xfrm>
            <a:off x="2671925" y="1639075"/>
            <a:ext cx="2534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FF"/>
                </a:solidFill>
                <a:highlight>
                  <a:srgbClr val="000000"/>
                </a:highlight>
              </a:rPr>
              <a:t>Running the task functions</a:t>
            </a:r>
            <a:endParaRPr b="1">
              <a:solidFill>
                <a:srgbClr val="00FFFF"/>
              </a:solidFill>
              <a:highlight>
                <a:srgbClr val="000000"/>
              </a:highlight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41018" y="4258667"/>
            <a:ext cx="199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class </a:t>
            </a:r>
            <a:r>
              <a:rPr lang="en" b="1">
                <a:solidFill>
                  <a:srgbClr val="FF0000"/>
                </a:solidFill>
                <a:highlight>
                  <a:srgbClr val="000000"/>
                </a:highlight>
              </a:rPr>
              <a:t>ServoObject</a:t>
            </a: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:</a:t>
            </a:r>
            <a:endParaRPr b="1">
              <a:solidFill>
                <a:srgbClr val="B4A7D6"/>
              </a:solidFill>
              <a:highlight>
                <a:srgbClr val="000000"/>
              </a:highlight>
            </a:endParaRPr>
          </a:p>
        </p:txBody>
      </p:sp>
      <p:cxnSp>
        <p:nvCxnSpPr>
          <p:cNvPr id="384" name="Google Shape;384;p43"/>
          <p:cNvCxnSpPr/>
          <p:nvPr/>
        </p:nvCxnSpPr>
        <p:spPr>
          <a:xfrm>
            <a:off x="5479835" y="2786763"/>
            <a:ext cx="1722600" cy="2400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43"/>
          <p:cNvSpPr txBox="1"/>
          <p:nvPr/>
        </p:nvSpPr>
        <p:spPr>
          <a:xfrm>
            <a:off x="5632225" y="2712975"/>
            <a:ext cx="1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4C2F4"/>
                </a:solidFill>
                <a:highlight>
                  <a:srgbClr val="000000"/>
                </a:highlight>
              </a:rPr>
              <a:t>(type: function) </a:t>
            </a:r>
            <a:endParaRPr b="1">
              <a:solidFill>
                <a:srgbClr val="A4C2F4"/>
              </a:solidFill>
              <a:highlight>
                <a:srgbClr val="000000"/>
              </a:highlight>
            </a:endParaRPr>
          </a:p>
        </p:txBody>
      </p:sp>
      <p:sp>
        <p:nvSpPr>
          <p:cNvPr id="386" name="Google Shape;386;p43"/>
          <p:cNvSpPr/>
          <p:nvPr/>
        </p:nvSpPr>
        <p:spPr>
          <a:xfrm>
            <a:off x="5479825" y="2780925"/>
            <a:ext cx="2157500" cy="287125"/>
          </a:xfrm>
          <a:custGeom>
            <a:avLst/>
            <a:gdLst/>
            <a:ahLst/>
            <a:cxnLst/>
            <a:rect l="l" t="t" r="r" b="b"/>
            <a:pathLst>
              <a:path w="86300" h="11485" extrusionOk="0">
                <a:moveTo>
                  <a:pt x="0" y="11485"/>
                </a:moveTo>
                <a:lnTo>
                  <a:pt x="86300" y="10501"/>
                </a:lnTo>
                <a:lnTo>
                  <a:pt x="85972" y="0"/>
                </a:lnTo>
                <a:lnTo>
                  <a:pt x="71206" y="329"/>
                </a:lnTo>
              </a:path>
            </a:pathLst>
          </a:cu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7" name="Google Shape;387;p43"/>
          <p:cNvSpPr txBox="1"/>
          <p:nvPr/>
        </p:nvSpPr>
        <p:spPr>
          <a:xfrm>
            <a:off x="6014305" y="2991850"/>
            <a:ext cx="117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  <a:highlight>
                  <a:srgbClr val="000000"/>
                </a:highlight>
              </a:rPr>
              <a:t>(type: float) </a:t>
            </a:r>
            <a:endParaRPr b="1">
              <a:solidFill>
                <a:srgbClr val="00FF00"/>
              </a:solidFill>
              <a:highlight>
                <a:srgbClr val="000000"/>
              </a:highlight>
            </a:endParaRPr>
          </a:p>
        </p:txBody>
      </p:sp>
      <p:cxnSp>
        <p:nvCxnSpPr>
          <p:cNvPr id="388" name="Google Shape;388;p43"/>
          <p:cNvCxnSpPr/>
          <p:nvPr/>
        </p:nvCxnSpPr>
        <p:spPr>
          <a:xfrm>
            <a:off x="7268175" y="2584050"/>
            <a:ext cx="295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43"/>
          <p:cNvSpPr txBox="1"/>
          <p:nvPr/>
        </p:nvSpPr>
        <p:spPr>
          <a:xfrm>
            <a:off x="6829875" y="2214750"/>
            <a:ext cx="18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highlight>
                  <a:srgbClr val="000000"/>
                </a:highlight>
              </a:rPr>
              <a:t>(type: ServoObject) </a:t>
            </a:r>
            <a:endParaRPr b="1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502" y="-66850"/>
            <a:ext cx="2516001" cy="218392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body" idx="4294967295"/>
          </p:nvPr>
        </p:nvSpPr>
        <p:spPr>
          <a:xfrm>
            <a:off x="0" y="1439900"/>
            <a:ext cx="47535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Pusher Rod is press fit, should be permanently attached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works with one type and size of pill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Timing is hard coded, user interface would be useful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Magazine could be upgraded</a:t>
            </a:r>
            <a:endParaRPr/>
          </a:p>
        </p:txBody>
      </p:sp>
      <p:pic>
        <p:nvPicPr>
          <p:cNvPr id="402" name="Google Shape;402;p45"/>
          <p:cNvPicPr preferRelativeResize="0"/>
          <p:nvPr/>
        </p:nvPicPr>
        <p:blipFill rotWithShape="1">
          <a:blip r:embed="rId4">
            <a:alphaModFix/>
          </a:blip>
          <a:srcRect t="7693" b="5763"/>
          <a:stretch/>
        </p:blipFill>
        <p:spPr>
          <a:xfrm>
            <a:off x="6847400" y="2117075"/>
            <a:ext cx="2212100" cy="28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5"/>
          <p:cNvSpPr/>
          <p:nvPr/>
        </p:nvSpPr>
        <p:spPr>
          <a:xfrm>
            <a:off x="3901425" y="1051000"/>
            <a:ext cx="3097250" cy="636950"/>
          </a:xfrm>
          <a:custGeom>
            <a:avLst/>
            <a:gdLst/>
            <a:ahLst/>
            <a:cxnLst/>
            <a:rect l="l" t="t" r="r" b="b"/>
            <a:pathLst>
              <a:path w="123890" h="25478" extrusionOk="0">
                <a:moveTo>
                  <a:pt x="0" y="25478"/>
                </a:moveTo>
                <a:cubicBezTo>
                  <a:pt x="11041" y="24417"/>
                  <a:pt x="45596" y="23355"/>
                  <a:pt x="66244" y="19109"/>
                </a:cubicBezTo>
                <a:cubicBezTo>
                  <a:pt x="86892" y="14863"/>
                  <a:pt x="114282" y="3185"/>
                  <a:pt x="123890" y="0"/>
                </a:cubicBezTo>
              </a:path>
            </a:pathLst>
          </a:cu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04" name="Google Shape;404;p45"/>
          <p:cNvSpPr/>
          <p:nvPr/>
        </p:nvSpPr>
        <p:spPr>
          <a:xfrm>
            <a:off x="4641900" y="2318145"/>
            <a:ext cx="2516000" cy="253600"/>
          </a:xfrm>
          <a:custGeom>
            <a:avLst/>
            <a:gdLst/>
            <a:ahLst/>
            <a:cxnLst/>
            <a:rect l="l" t="t" r="r" b="b"/>
            <a:pathLst>
              <a:path w="100640" h="10144" extrusionOk="0">
                <a:moveTo>
                  <a:pt x="0" y="271"/>
                </a:moveTo>
                <a:cubicBezTo>
                  <a:pt x="7484" y="377"/>
                  <a:pt x="28133" y="-737"/>
                  <a:pt x="44906" y="908"/>
                </a:cubicBezTo>
                <a:cubicBezTo>
                  <a:pt x="61679" y="2554"/>
                  <a:pt x="91351" y="8605"/>
                  <a:pt x="100640" y="10144"/>
                </a:cubicBezTo>
              </a:path>
            </a:pathLst>
          </a:cu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05" name="Google Shape;405;p45"/>
          <p:cNvSpPr/>
          <p:nvPr/>
        </p:nvSpPr>
        <p:spPr>
          <a:xfrm rot="-125129">
            <a:off x="7307470" y="2217050"/>
            <a:ext cx="1071710" cy="1797901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5"/>
          <p:cNvSpPr/>
          <p:nvPr/>
        </p:nvSpPr>
        <p:spPr>
          <a:xfrm rot="810">
            <a:off x="7189750" y="254474"/>
            <a:ext cx="1273800" cy="16833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27708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Medications are often complicated and people can have a variety of them.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Medications may have differing schedules for when they must be taken by a patient.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00" y="2512300"/>
            <a:ext cx="3806800" cy="23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675" y="2512299"/>
            <a:ext cx="3766960" cy="23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Intended Solution: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project we chose to create an automated pill dispenser that would be capable of dispensing several types of medication at different times.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goal of this project was to use two different types of medication, that each are controlled separately, and are dispensed based on a pre-timed program.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Dispenser Mechanism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9150"/>
            <a:ext cx="9144001" cy="340091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t="11278" b="5179"/>
          <a:stretch/>
        </p:blipFill>
        <p:spPr>
          <a:xfrm>
            <a:off x="1345200" y="175475"/>
            <a:ext cx="6453600" cy="488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261825" y="2811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CAD Assembly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l="20578" t="9751" b="3102"/>
          <a:stretch/>
        </p:blipFill>
        <p:spPr>
          <a:xfrm>
            <a:off x="1280050" y="894375"/>
            <a:ext cx="6484158" cy="403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7421325" y="0"/>
            <a:ext cx="17226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17117</Words>
  <Application>Microsoft Macintosh PowerPoint</Application>
  <PresentationFormat>On-screen Show (16:9)</PresentationFormat>
  <Paragraphs>2633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Courier New</vt:lpstr>
      <vt:lpstr>Old Standard TT</vt:lpstr>
      <vt:lpstr>Paperback</vt:lpstr>
      <vt:lpstr>Family Friendly Pharmaceuticals: Automatic Medication Dispenser</vt:lpstr>
      <vt:lpstr>Members</vt:lpstr>
      <vt:lpstr>Problem and Solution</vt:lpstr>
      <vt:lpstr>Problem:</vt:lpstr>
      <vt:lpstr>Intended Solution:</vt:lpstr>
      <vt:lpstr>Dispenser Mechanism</vt:lpstr>
      <vt:lpstr>PowerPoint Presentation</vt:lpstr>
      <vt:lpstr>Design</vt:lpstr>
      <vt:lpstr>Full CAD Assembly</vt:lpstr>
      <vt:lpstr>CAD Designs - Pusher</vt:lpstr>
      <vt:lpstr>CAD Designs - Pusher Actuation</vt:lpstr>
      <vt:lpstr>CAD Designs - Pusher Actuation (Slower)</vt:lpstr>
      <vt:lpstr>CAD Designs - Pusher</vt:lpstr>
      <vt:lpstr>CAD Designs - Base Plate</vt:lpstr>
      <vt:lpstr>CAD Designs - Pill Holders</vt:lpstr>
      <vt:lpstr>Final Assembly</vt:lpstr>
      <vt:lpstr>Finished Product Fully Assembled </vt:lpstr>
      <vt:lpstr>Demo</vt:lpstr>
      <vt:lpstr>Software Features in Demo</vt:lpstr>
      <vt:lpstr>Finished Product (Manual Operation)</vt:lpstr>
      <vt:lpstr>Finished Product (Timed Operation)</vt:lpstr>
      <vt:lpstr>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Improvements</vt:lpstr>
      <vt:lpstr>Improvements </vt:lpstr>
      <vt:lpstr>Thank you for listening!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Family Friendly Pharmaceuticals: Automatic Medication Dispenser</dc:title>
  <cp:lastModifiedBy>Alexei Kritsuk</cp:lastModifiedBy>
  <cp:revision>1</cp:revision>
  <dcterms:modified xsi:type="dcterms:W3CDTF">2021-03-20T23:40:26Z</dcterms:modified>
</cp:coreProperties>
</file>